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Quicksand" pitchFamily="2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85F4"/>
    <a:srgbClr val="0F9D58"/>
    <a:srgbClr val="F4A000"/>
    <a:srgbClr val="DB44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1774" autoAdjust="0"/>
  </p:normalViewPr>
  <p:slideViewPr>
    <p:cSldViewPr snapToGrid="0">
      <p:cViewPr varScale="1">
        <p:scale>
          <a:sx n="104" d="100"/>
          <a:sy n="104" d="100"/>
        </p:scale>
        <p:origin x="8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230A6-6528-4DDC-B1FF-5B29E676AC1D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18AF28-F074-4322-B35E-4C2A0B04C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0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Productivity Software: Application software used for producing information (documents, presentations,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244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30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183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058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131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11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412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05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818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18AF28-F074-4322-B35E-4C2A0B04C9C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51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2CFC0-490A-4C0F-96B2-E9F939030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0DF18-BB3C-4C63-945B-DE5CA7665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F6173-C6CF-404F-AF6E-5B024F361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308AA-A1D0-46BF-B3C3-8B5BE1316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18363-6FED-4CDC-B125-F132849D8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8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C78E5-FE10-42EA-9635-92DC3BA9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23D35-5160-4420-8127-9AA63DB66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CF11C-CA3C-4532-AC5A-3683001AA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1F431-FE1C-47CD-BDDD-034565CFC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9CB83-C917-41CE-A78C-63CA3F8CC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80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0BF7ED-BD3D-4801-A982-E7D2A76B27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ACD623-4742-4ACD-9455-409EF22F0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6A623-56BD-4358-B049-1DEE3FBE4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E438C-8CE4-4AAA-A032-A1E3CFE7E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FCE34-FD6C-40B8-9BE1-AFA344CF7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72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9EC20-2E63-450D-BA29-1D5B859D0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F421B-5940-49DD-804F-75F4BF964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130E7-02C3-4E85-BBB8-669342777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C5AC2-32EC-4844-B401-72CB61CEB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100AC-CBB8-49E6-A8E1-B7D38F2F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42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6273C-B893-491F-B7CE-91BFD5F62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10E8E-2330-47C3-A564-37D4759D82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D293F-ABCE-4D53-B76F-9204A6672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24945-F744-45C2-85B0-071AAC1C0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83D02F-8589-4240-88B9-AF6177E45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93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107F6-375C-46A5-BB0E-B04F21223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65B76-4B27-4909-991D-3973D2CAAB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1A157A-70EF-41AF-97AC-DF8117A1A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DD3716-2ED8-4507-8F36-22F6B50BA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5B418E-2AD2-4EC9-B845-E1D3AE598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32004-C0CE-47F4-9F6A-D62484E68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29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29489-E1C2-46F1-9BCC-B96DF7A0A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92171-DC7A-4EE9-96AB-1ED484411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E5611-79B2-4D8A-B5B7-5A916EB4D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E9E639-4543-48FB-AC9F-96FAE6B578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DAFFB3-E6F5-483A-9A39-4E2A697272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D37F33-2491-414A-8469-C0AB50EFF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9F7596-9197-4510-8122-C90706722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B84F62-A90C-4837-8D19-F1ABCFB04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854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EAD5D-4EEC-4E26-9E86-C4056002E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8FBB12-5AE2-474B-AF36-5D7D822EB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BB159-1F75-4467-8908-B61AEE0AB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8A868-12C9-4AAA-AD70-0EA5A8B1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718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F05B4C-CA9E-491E-845E-A27D2735F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1ACA8C-629B-494A-820D-2ACA22D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F5D580-731A-4793-BE0D-8134CD860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398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CD095-AE2C-4259-AAC0-C63B4202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93ABB-1FC2-4E10-8D22-AEF3B76B3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32AA25-BB24-4215-A129-F24591EC0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75479-F347-4C7E-A6D6-6D074FD35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82D7BB-35AF-4964-BE4E-67B910055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679E9-1AF0-4910-B362-57FFB02BF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5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B9B78-F642-4A19-94CE-2F99678A8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7C969F-3B37-464C-8A0A-4DEC074CCE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64B485-B877-4054-8E34-65DC02EFE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66569-31E5-484B-9332-00B60ED27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A0DE82-9FDC-45C6-9116-F970F60EC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D2241C-2AF7-4405-933B-523A498D2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14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6AFDF2-76C8-4512-9E7F-2E6B42502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D0099-5678-4E35-A008-C71F69228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FB7B9-3D58-44EE-AD56-63D5BC251E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98779-3699-41E5-8A76-1975B207546F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28E6B-88D7-4B2B-B66C-B6619DEB45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603A7-3DC1-4306-83C1-5F30D05FB5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2865B-DCBF-4059-9EAB-D25F82466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892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WLG913fQwR4XUMiPA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google.com/spreadsheets/d/1fbymfmUXFkuLDKbrMBZ97jG7fJHKiMf6Gm5VvPUZwKI/edit?usp=sharing" TargetMode="External"/><Relationship Id="rId3" Type="http://schemas.openxmlformats.org/officeDocument/2006/relationships/hyperlink" Target="https://www.kaggle.com/mrpantherson/metal-by-nation/" TargetMode="External"/><Relationship Id="rId7" Type="http://schemas.openxmlformats.org/officeDocument/2006/relationships/hyperlink" Target="https://www.kaggle.com/NUFORC/ufo-sighting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google.com/spreadsheets/d/18tqX7UPdTh3PVeQUfxjAkayuqMkTIHEDGUfL5g44xs8/edit?usp=sharing" TargetMode="External"/><Relationship Id="rId5" Type="http://schemas.openxmlformats.org/officeDocument/2006/relationships/hyperlink" Target="https://www.kaggle.com/imls/museum-directory" TargetMode="External"/><Relationship Id="rId4" Type="http://schemas.openxmlformats.org/officeDocument/2006/relationships/hyperlink" Target="https://docs.google.com/spreadsheets/d/1pCsbpNu4sRqlt5fosZ9clmKE_BZXi-g5weJ4YHGGG5k/edit?usp=sharing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jcrawford52@gsu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69C4A-A118-4641-A590-E46EDCB932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Quicksand" pitchFamily="2" charset="0"/>
              </a:rPr>
              <a:t>Picture This II</a:t>
            </a:r>
            <a:br>
              <a:rPr lang="en-US" b="1" dirty="0">
                <a:latin typeface="Quicksand" pitchFamily="2" charset="0"/>
              </a:rPr>
            </a:b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Quicksand" pitchFamily="2" charset="0"/>
              </a:rPr>
              <a:t>Democratizing Data with </a:t>
            </a:r>
            <a:r>
              <a:rPr lang="en-US" sz="2400" dirty="0">
                <a:solidFill>
                  <a:srgbClr val="DB4437"/>
                </a:solidFill>
                <a:latin typeface="Quicksand" pitchFamily="2" charset="0"/>
              </a:rPr>
              <a:t>Google</a:t>
            </a:r>
            <a:r>
              <a:rPr lang="en-US" sz="2400" dirty="0">
                <a:latin typeface="Quicksand" pitchFamily="2" charset="0"/>
              </a:rPr>
              <a:t> </a:t>
            </a:r>
            <a:r>
              <a:rPr lang="en-US" sz="2400" dirty="0">
                <a:solidFill>
                  <a:srgbClr val="0F9D58"/>
                </a:solidFill>
                <a:latin typeface="Quicksand" pitchFamily="2" charset="0"/>
              </a:rPr>
              <a:t>Data</a:t>
            </a:r>
            <a:r>
              <a:rPr lang="en-US" sz="2400" dirty="0">
                <a:latin typeface="Quicksand" pitchFamily="2" charset="0"/>
              </a:rPr>
              <a:t> </a:t>
            </a:r>
            <a:r>
              <a:rPr lang="en-US" sz="2400" dirty="0">
                <a:solidFill>
                  <a:srgbClr val="4285F4"/>
                </a:solidFill>
                <a:latin typeface="Quicksand" pitchFamily="2" charset="0"/>
              </a:rPr>
              <a:t>Studio</a:t>
            </a:r>
            <a:r>
              <a:rPr lang="en-US" sz="2400" dirty="0">
                <a:latin typeface="Quicksand" pitchFamily="2" charset="0"/>
              </a:rPr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AEF82-5FC6-408E-A8C8-554A308E4B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2572259"/>
          </a:xfrm>
        </p:spPr>
        <p:txBody>
          <a:bodyPr>
            <a:noAutofit/>
          </a:bodyPr>
          <a:lstStyle/>
          <a:p>
            <a:r>
              <a:rPr lang="en-US" sz="1600" dirty="0">
                <a:latin typeface="Quicksand" pitchFamily="2" charset="0"/>
              </a:rPr>
              <a:t>Presenter</a:t>
            </a:r>
          </a:p>
          <a:p>
            <a:r>
              <a:rPr lang="en-US" sz="1800" b="1" dirty="0">
                <a:latin typeface="Quicksand" pitchFamily="2" charset="0"/>
              </a:rPr>
              <a:t>Jamison Crawford, MPA</a:t>
            </a:r>
            <a:endParaRPr lang="en-US" sz="1050" b="1" dirty="0">
              <a:latin typeface="Quicksand" pitchFamily="2" charset="0"/>
            </a:endParaRPr>
          </a:p>
          <a:p>
            <a:br>
              <a:rPr lang="en-US" sz="1050" dirty="0">
                <a:latin typeface="Quicksand" pitchFamily="2" charset="0"/>
              </a:rPr>
            </a:br>
            <a:r>
              <a:rPr lang="en-US" sz="1050" dirty="0">
                <a:latin typeface="Quicksand" pitchFamily="2" charset="0"/>
              </a:rPr>
              <a:t>Institutional Researcher, Georgia State U.</a:t>
            </a:r>
          </a:p>
          <a:p>
            <a:r>
              <a:rPr lang="en-US" sz="1050" dirty="0">
                <a:latin typeface="Quicksand" pitchFamily="2" charset="0"/>
              </a:rPr>
              <a:t>Faculty Associate, Arizona State U.</a:t>
            </a:r>
          </a:p>
          <a:p>
            <a:r>
              <a:rPr lang="en-US" sz="1050" dirty="0">
                <a:latin typeface="Quicksand" pitchFamily="2" charset="0"/>
              </a:rPr>
              <a:t>Instructor, Georgia State U.</a:t>
            </a:r>
          </a:p>
          <a:p>
            <a:endParaRPr lang="en-US" sz="1050" dirty="0">
              <a:latin typeface="Quicksand" pitchFamily="2" charset="0"/>
            </a:endParaRPr>
          </a:p>
          <a:p>
            <a:r>
              <a:rPr lang="en-US" sz="1600" dirty="0">
                <a:latin typeface="Quicksand" pitchFamily="2" charset="0"/>
              </a:rPr>
              <a:t>Facilitator</a:t>
            </a:r>
          </a:p>
          <a:p>
            <a:r>
              <a:rPr lang="en-US" sz="1800" b="1" dirty="0">
                <a:latin typeface="Quicksand" pitchFamily="2" charset="0"/>
              </a:rPr>
              <a:t>Dori Neptune, MA</a:t>
            </a:r>
          </a:p>
        </p:txBody>
      </p:sp>
    </p:spTree>
    <p:extLst>
      <p:ext uri="{BB962C8B-B14F-4D97-AF65-F5344CB8AC3E}">
        <p14:creationId xmlns:p14="http://schemas.microsoft.com/office/powerpoint/2010/main" val="1194104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F9D58"/>
                </a:solidFill>
                <a:latin typeface="Quicksand" pitchFamily="2" charset="0"/>
              </a:rPr>
              <a:t>Demo</a:t>
            </a:r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 time.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7AD24-F38E-485A-B01D-ED6E74521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Quicksand" pitchFamily="2" charset="0"/>
              </a:rPr>
              <a:t>Take ~ 20 seconds to take the </a:t>
            </a:r>
            <a:r>
              <a:rPr lang="en-US" b="1" dirty="0">
                <a:solidFill>
                  <a:srgbClr val="4285F4"/>
                </a:solidFill>
                <a:latin typeface="Quicksand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quiz</a:t>
            </a:r>
            <a:endParaRPr lang="en-US" b="1" dirty="0">
              <a:solidFill>
                <a:srgbClr val="4285F4"/>
              </a:solidFill>
              <a:latin typeface="Quicksand" pitchFamily="2" charset="0"/>
            </a:endParaRPr>
          </a:p>
          <a:p>
            <a:pPr marL="0" indent="0" algn="ctr">
              <a:buNone/>
            </a:pP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Quicksand" pitchFamily="2" charset="0"/>
              </a:rPr>
              <a:t>shared in the </a:t>
            </a:r>
            <a:r>
              <a:rPr lang="en-US" b="1" dirty="0">
                <a:solidFill>
                  <a:srgbClr val="DB4437"/>
                </a:solidFill>
                <a:latin typeface="Quicksand" pitchFamily="2" charset="0"/>
              </a:rPr>
              <a:t>chat.</a:t>
            </a:r>
          </a:p>
        </p:txBody>
      </p:sp>
    </p:spTree>
    <p:extLst>
      <p:ext uri="{BB962C8B-B14F-4D97-AF65-F5344CB8AC3E}">
        <p14:creationId xmlns:p14="http://schemas.microsoft.com/office/powerpoint/2010/main" val="1166155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Fun?</a:t>
            </a:r>
            <a:endParaRPr lang="en-US" b="1" dirty="0">
              <a:solidFill>
                <a:srgbClr val="DB4437"/>
              </a:solidFill>
              <a:latin typeface="Quicksand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7AD24-F38E-485A-B01D-ED6E74521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0138" y="1690688"/>
            <a:ext cx="9543661" cy="4351338"/>
          </a:xfrm>
        </p:spPr>
        <p:txBody>
          <a:bodyPr anchor="ctr">
            <a:normAutofit/>
          </a:bodyPr>
          <a:lstStyle/>
          <a:p>
            <a:pPr marL="514350" indent="-514350">
              <a:lnSpc>
                <a:spcPct val="120000"/>
              </a:lnSpc>
              <a:spcBef>
                <a:spcPts val="1800"/>
              </a:spcBef>
              <a:buFont typeface="+mj-lt"/>
              <a:buAutoNum type="arabicPeriod"/>
            </a:pPr>
            <a:r>
              <a:rPr lang="en-US" b="1" dirty="0">
                <a:solidFill>
                  <a:srgbClr val="F4A000"/>
                </a:solidFill>
                <a:latin typeface="Quicksand" pitchFamily="2" charset="0"/>
              </a:rPr>
              <a:t>Metal Bands by Nation (2017).</a:t>
            </a:r>
            <a:r>
              <a:rPr lang="en-US" dirty="0">
                <a:solidFill>
                  <a:srgbClr val="F4A000"/>
                </a:solidFill>
                <a:latin typeface="Quicksand" pitchFamily="2" charset="0"/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Metalstorm.net &amp; World Bank. Kaggle.com (</a:t>
            </a:r>
            <a:r>
              <a:rPr lang="en-US" dirty="0">
                <a:solidFill>
                  <a:srgbClr val="4285F4"/>
                </a:solidFill>
                <a:latin typeface="Quicksand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View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) (</a:t>
            </a:r>
            <a:r>
              <a:rPr lang="en-US" dirty="0">
                <a:solidFill>
                  <a:srgbClr val="4285F4"/>
                </a:solidFill>
                <a:latin typeface="Quicksand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Sheets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).</a:t>
            </a:r>
            <a:endParaRPr lang="en-US" b="1" dirty="0">
              <a:solidFill>
                <a:schemeClr val="bg1">
                  <a:lumMod val="65000"/>
                </a:schemeClr>
              </a:solidFill>
              <a:latin typeface="Quicksand" pitchFamily="2" charset="0"/>
            </a:endParaRPr>
          </a:p>
          <a:p>
            <a:pPr marL="514350" indent="-514350">
              <a:lnSpc>
                <a:spcPct val="120000"/>
              </a:lnSpc>
              <a:spcBef>
                <a:spcPts val="1800"/>
              </a:spcBef>
              <a:buFont typeface="+mj-lt"/>
              <a:buAutoNum type="arabicPeriod"/>
            </a:pPr>
            <a:r>
              <a:rPr lang="en-US" b="1" dirty="0">
                <a:solidFill>
                  <a:srgbClr val="DB4437"/>
                </a:solidFill>
                <a:latin typeface="Quicksand" pitchFamily="2" charset="0"/>
              </a:rPr>
              <a:t>Museums, Aquariums, and Zoos (2017).</a:t>
            </a:r>
            <a:r>
              <a:rPr lang="en-US" dirty="0">
                <a:solidFill>
                  <a:srgbClr val="DB4437"/>
                </a:solidFill>
                <a:latin typeface="Quicksand" pitchFamily="2" charset="0"/>
              </a:rPr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IMLS Administrative Records. Kaggle.com (</a:t>
            </a:r>
            <a:r>
              <a:rPr lang="en-US" dirty="0">
                <a:solidFill>
                  <a:srgbClr val="4285F4"/>
                </a:solidFill>
                <a:latin typeface="Quicksand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View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) (</a:t>
            </a:r>
            <a:r>
              <a:rPr lang="en-US" dirty="0">
                <a:solidFill>
                  <a:srgbClr val="4285F4"/>
                </a:solidFill>
                <a:latin typeface="Quicksand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Sheets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).</a:t>
            </a:r>
          </a:p>
          <a:p>
            <a:pPr marL="514350" indent="-514350">
              <a:lnSpc>
                <a:spcPct val="120000"/>
              </a:lnSpc>
              <a:spcBef>
                <a:spcPts val="1800"/>
              </a:spcBef>
              <a:buFont typeface="+mj-lt"/>
              <a:buAutoNum type="arabicPeriod"/>
            </a:pPr>
            <a:r>
              <a:rPr lang="en-US" b="1" dirty="0">
                <a:solidFill>
                  <a:srgbClr val="0F9D58"/>
                </a:solidFill>
                <a:latin typeface="Quicksand" pitchFamily="2" charset="0"/>
              </a:rPr>
              <a:t>UFO Sightings (2019).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Sigmond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 Axel, NUFORC. Kaggle.com (</a:t>
            </a:r>
            <a:r>
              <a:rPr lang="en-US" dirty="0">
                <a:solidFill>
                  <a:srgbClr val="4285F4"/>
                </a:solidFill>
                <a:latin typeface="Quicksand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View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) (</a:t>
            </a:r>
            <a:r>
              <a:rPr lang="en-US" dirty="0">
                <a:solidFill>
                  <a:srgbClr val="4285F4"/>
                </a:solidFill>
                <a:latin typeface="Quicksand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Sheets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Quicksand" pitchFamily="2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342701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F9D58"/>
                </a:solidFill>
                <a:latin typeface="Quicksand" pitchFamily="2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651651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69C4A-A118-4641-A590-E46EDCB932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1228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Quicksand" pitchFamily="2" charset="0"/>
              </a:rPr>
              <a:t>Picture This II</a:t>
            </a:r>
            <a:br>
              <a:rPr lang="en-US" b="1" dirty="0">
                <a:latin typeface="Quicksand" pitchFamily="2" charset="0"/>
              </a:rPr>
            </a:b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Quicksand" pitchFamily="2" charset="0"/>
              </a:rPr>
              <a:t>Democratizing Data with </a:t>
            </a:r>
            <a:r>
              <a:rPr lang="en-US" sz="2400" dirty="0">
                <a:solidFill>
                  <a:srgbClr val="DB4437"/>
                </a:solidFill>
                <a:latin typeface="Quicksand" pitchFamily="2" charset="0"/>
              </a:rPr>
              <a:t>Google</a:t>
            </a:r>
            <a:r>
              <a:rPr lang="en-US" sz="2400" dirty="0">
                <a:latin typeface="Quicksand" pitchFamily="2" charset="0"/>
              </a:rPr>
              <a:t> </a:t>
            </a:r>
            <a:r>
              <a:rPr lang="en-US" sz="2400" dirty="0">
                <a:solidFill>
                  <a:srgbClr val="0F9D58"/>
                </a:solidFill>
                <a:latin typeface="Quicksand" pitchFamily="2" charset="0"/>
              </a:rPr>
              <a:t>Data</a:t>
            </a:r>
            <a:r>
              <a:rPr lang="en-US" sz="2400" dirty="0">
                <a:latin typeface="Quicksand" pitchFamily="2" charset="0"/>
              </a:rPr>
              <a:t> </a:t>
            </a:r>
            <a:r>
              <a:rPr lang="en-US" sz="2400" dirty="0">
                <a:solidFill>
                  <a:srgbClr val="4285F4"/>
                </a:solidFill>
                <a:latin typeface="Quicksand" pitchFamily="2" charset="0"/>
              </a:rPr>
              <a:t>Studio</a:t>
            </a:r>
            <a:r>
              <a:rPr lang="en-US" sz="2400" dirty="0">
                <a:latin typeface="Quicksand" pitchFamily="2" charset="0"/>
              </a:rPr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FAEF82-5FC6-408E-A8C8-554A308E4B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8828"/>
            <a:ext cx="9144000" cy="3172431"/>
          </a:xfrm>
        </p:spPr>
        <p:txBody>
          <a:bodyPr>
            <a:noAutofit/>
          </a:bodyPr>
          <a:lstStyle/>
          <a:p>
            <a:r>
              <a:rPr lang="en-US" sz="3200" dirty="0">
                <a:latin typeface="Quicksand" pitchFamily="2" charset="0"/>
              </a:rPr>
              <a:t>Thank you for joining us!</a:t>
            </a:r>
          </a:p>
          <a:p>
            <a:endParaRPr lang="en-US" sz="1800" b="1" dirty="0">
              <a:latin typeface="Quicksand" pitchFamily="2" charset="0"/>
            </a:endParaRPr>
          </a:p>
          <a:p>
            <a:r>
              <a:rPr lang="en-US" sz="1800" b="1" dirty="0">
                <a:latin typeface="Quicksand" pitchFamily="2" charset="0"/>
              </a:rPr>
              <a:t>Jamison Crawford, MPA</a:t>
            </a:r>
            <a:endParaRPr lang="en-US" sz="1050" b="1" dirty="0">
              <a:latin typeface="Quicksand" pitchFamily="2" charset="0"/>
            </a:endParaRPr>
          </a:p>
          <a:p>
            <a:r>
              <a:rPr lang="en-US" sz="1600" dirty="0">
                <a:latin typeface="Quicksand" pitchFamily="2" charset="0"/>
              </a:rPr>
              <a:t>Contact: </a:t>
            </a:r>
            <a:r>
              <a:rPr lang="en-US" sz="1600" dirty="0">
                <a:solidFill>
                  <a:srgbClr val="4285F4"/>
                </a:solidFill>
                <a:latin typeface="Quicksand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jcrawford52@gsu.edu</a:t>
            </a:r>
            <a:r>
              <a:rPr lang="en-US" sz="1600" dirty="0">
                <a:solidFill>
                  <a:srgbClr val="4285F4"/>
                </a:solidFill>
                <a:latin typeface="Quicksand" pitchFamily="2" charset="0"/>
              </a:rPr>
              <a:t> </a:t>
            </a:r>
          </a:p>
          <a:p>
            <a:r>
              <a:rPr lang="en-US" sz="1600" dirty="0">
                <a:latin typeface="Quicksand" pitchFamily="2" charset="0"/>
              </a:rPr>
              <a:t>Download Presentation: </a:t>
            </a:r>
            <a:r>
              <a:rPr lang="en-US" sz="1600" dirty="0">
                <a:solidFill>
                  <a:srgbClr val="4285F4"/>
                </a:solidFill>
                <a:latin typeface="Quicksand" pitchFamily="2" charset="0"/>
              </a:rPr>
              <a:t>github.com/</a:t>
            </a:r>
            <a:r>
              <a:rPr lang="en-US" sz="1600" dirty="0" err="1">
                <a:solidFill>
                  <a:srgbClr val="4285F4"/>
                </a:solidFill>
                <a:latin typeface="Quicksand" pitchFamily="2" charset="0"/>
              </a:rPr>
              <a:t>jamisoncrawford</a:t>
            </a:r>
            <a:r>
              <a:rPr lang="en-US" sz="1600" dirty="0">
                <a:solidFill>
                  <a:srgbClr val="4285F4"/>
                </a:solidFill>
                <a:latin typeface="Quicksand" pitchFamily="2" charset="0"/>
              </a:rPr>
              <a:t>/</a:t>
            </a:r>
            <a:r>
              <a:rPr lang="en-US" sz="1600" dirty="0" err="1">
                <a:solidFill>
                  <a:srgbClr val="4285F4"/>
                </a:solidFill>
                <a:latin typeface="Quicksand" pitchFamily="2" charset="0"/>
              </a:rPr>
              <a:t>dataviz</a:t>
            </a:r>
            <a:endParaRPr lang="en-US" sz="1600" dirty="0">
              <a:solidFill>
                <a:srgbClr val="4285F4"/>
              </a:solidFill>
              <a:latin typeface="Quicksand" pitchFamily="2" charset="0"/>
            </a:endParaRPr>
          </a:p>
          <a:p>
            <a:endParaRPr lang="en-US" sz="1050" dirty="0">
              <a:latin typeface="Quicksand" pitchFamily="2" charset="0"/>
            </a:endParaRPr>
          </a:p>
          <a:p>
            <a:r>
              <a:rPr lang="en-US" sz="1600" dirty="0">
                <a:latin typeface="Quicksand" pitchFamily="2" charset="0"/>
              </a:rPr>
              <a:t>Special Thanks:</a:t>
            </a:r>
          </a:p>
          <a:p>
            <a:r>
              <a:rPr lang="en-US" sz="1800" b="1" dirty="0">
                <a:latin typeface="Quicksand" pitchFamily="2" charset="0"/>
              </a:rPr>
              <a:t>Dori Neptune, MA</a:t>
            </a:r>
          </a:p>
        </p:txBody>
      </p:sp>
    </p:spTree>
    <p:extLst>
      <p:ext uri="{BB962C8B-B14F-4D97-AF65-F5344CB8AC3E}">
        <p14:creationId xmlns:p14="http://schemas.microsoft.com/office/powerpoint/2010/main" val="3592805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Contents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140CF3-CCC0-4D80-8407-034E51BBAF40}"/>
              </a:ext>
            </a:extLst>
          </p:cNvPr>
          <p:cNvSpPr/>
          <p:nvPr/>
        </p:nvSpPr>
        <p:spPr>
          <a:xfrm>
            <a:off x="5578503" y="4217672"/>
            <a:ext cx="2903023" cy="2265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C4897E-2691-45D4-8979-456013461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6286" y="0"/>
            <a:ext cx="6285714" cy="363809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32B97-421A-4F54-AA10-54C95AFE2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0353" y="1690688"/>
            <a:ext cx="6921174" cy="4452719"/>
          </a:xfrm>
        </p:spPr>
        <p:txBody>
          <a:bodyPr>
            <a:normAutofit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Quicksand" pitchFamily="2" charset="0"/>
              </a:rPr>
              <a:t>Introduction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Quicksand" pitchFamily="2" charset="0"/>
              </a:rPr>
              <a:t>Google’s Office Suite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Quicksand" pitchFamily="2" charset="0"/>
              </a:rPr>
              <a:t>What is Google Data Studio?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Quicksand" pitchFamily="2" charset="0"/>
              </a:rPr>
              <a:t>Data Studio Features &amp; Integration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Quicksand" pitchFamily="2" charset="0"/>
              </a:rPr>
              <a:t>Demonstration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Quicksand" pitchFamily="2" charset="0"/>
              </a:rPr>
              <a:t>Questions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83B077-E1E6-4410-9759-787564B0A22B}"/>
              </a:ext>
            </a:extLst>
          </p:cNvPr>
          <p:cNvSpPr txBox="1">
            <a:spLocks/>
          </p:cNvSpPr>
          <p:nvPr/>
        </p:nvSpPr>
        <p:spPr>
          <a:xfrm>
            <a:off x="5699144" y="6415295"/>
            <a:ext cx="6347350" cy="3076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Quicksand" pitchFamily="2" charset="0"/>
              </a:rPr>
              <a:t>Image Source: Crawford (2020)</a:t>
            </a:r>
          </a:p>
        </p:txBody>
      </p:sp>
    </p:spTree>
    <p:extLst>
      <p:ext uri="{BB962C8B-B14F-4D97-AF65-F5344CB8AC3E}">
        <p14:creationId xmlns:p14="http://schemas.microsoft.com/office/powerpoint/2010/main" val="2176439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DB4437"/>
                </a:solidFill>
                <a:latin typeface="Quicksand" pitchFamily="2" charset="0"/>
              </a:rPr>
              <a:t>Google’s</a:t>
            </a:r>
            <a:r>
              <a:rPr lang="en-US" b="1" dirty="0">
                <a:latin typeface="Quicksand" pitchFamily="2" charset="0"/>
              </a:rPr>
              <a:t> </a:t>
            </a:r>
            <a:r>
              <a:rPr lang="en-US" b="1" dirty="0">
                <a:solidFill>
                  <a:srgbClr val="0F9D58"/>
                </a:solidFill>
                <a:latin typeface="Quicksand" pitchFamily="2" charset="0"/>
              </a:rPr>
              <a:t>Office</a:t>
            </a:r>
            <a:r>
              <a:rPr lang="en-US" b="1" dirty="0">
                <a:latin typeface="Quicksand" pitchFamily="2" charset="0"/>
              </a:rPr>
              <a:t> </a:t>
            </a:r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Suite</a:t>
            </a:r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B523D8A0-EC61-408A-B5FB-848007B8FE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881" y="365125"/>
            <a:ext cx="4993512" cy="631690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32B97-421A-4F54-AA10-54C95AFE2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344" y="1690688"/>
            <a:ext cx="6885991" cy="44527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Cloud-based collaborative applications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Gmail, Docs, Sheets, Slides, Analytics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“Suites” = “Productivity Software”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Desktop use, mobile responsivity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Notably: </a:t>
            </a:r>
            <a:r>
              <a:rPr lang="en-US" sz="2400" b="1" dirty="0">
                <a:latin typeface="Quicksand" pitchFamily="2" charset="0"/>
              </a:rPr>
              <a:t>Interfacing ecosystem</a:t>
            </a:r>
            <a:endParaRPr lang="en-US" sz="2400" dirty="0">
              <a:latin typeface="Quicksand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5B915E-5931-46B4-A4A6-E991E7099049}"/>
              </a:ext>
            </a:extLst>
          </p:cNvPr>
          <p:cNvSpPr txBox="1">
            <a:spLocks/>
          </p:cNvSpPr>
          <p:nvPr/>
        </p:nvSpPr>
        <p:spPr>
          <a:xfrm>
            <a:off x="238607" y="6419272"/>
            <a:ext cx="2319867" cy="3076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Quicksand" pitchFamily="2" charset="0"/>
              </a:rPr>
              <a:t>Image Source: Google Gmail</a:t>
            </a:r>
          </a:p>
        </p:txBody>
      </p:sp>
    </p:spTree>
    <p:extLst>
      <p:ext uri="{BB962C8B-B14F-4D97-AF65-F5344CB8AC3E}">
        <p14:creationId xmlns:p14="http://schemas.microsoft.com/office/powerpoint/2010/main" val="3955057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Google</a:t>
            </a:r>
            <a:r>
              <a:rPr lang="en-US" b="1" dirty="0">
                <a:latin typeface="Quicksand" pitchFamily="2" charset="0"/>
              </a:rPr>
              <a:t> </a:t>
            </a:r>
            <a:r>
              <a:rPr lang="en-US" b="1" dirty="0">
                <a:solidFill>
                  <a:srgbClr val="0F9D58"/>
                </a:solidFill>
                <a:latin typeface="Quicksand" pitchFamily="2" charset="0"/>
              </a:rPr>
              <a:t>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32B97-421A-4F54-AA10-54C95AFE2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936" y="1369323"/>
            <a:ext cx="6885991" cy="4452719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Cloud-based spreadsheet software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Allows real time updates, collaboration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Fluid transition to, from MS Excel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More extensive functions than MS Excel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>
                <a:latin typeface="Quicksand" pitchFamily="2" charset="0"/>
              </a:rPr>
              <a:t>Data backend </a:t>
            </a:r>
            <a:r>
              <a:rPr lang="en-US" sz="2400" dirty="0">
                <a:latin typeface="Quicksand" pitchFamily="2" charset="0"/>
              </a:rPr>
              <a:t>for interfacing apps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5B915E-5931-46B4-A4A6-E991E7099049}"/>
              </a:ext>
            </a:extLst>
          </p:cNvPr>
          <p:cNvSpPr txBox="1">
            <a:spLocks/>
          </p:cNvSpPr>
          <p:nvPr/>
        </p:nvSpPr>
        <p:spPr>
          <a:xfrm>
            <a:off x="238607" y="6419272"/>
            <a:ext cx="2319867" cy="3076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Quicksand" pitchFamily="2" charset="0"/>
              </a:rPr>
              <a:t>Image Source: Google Sheets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68733A-D332-441F-9951-83FA6D8AB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5208099" cy="380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40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DB4437"/>
                </a:solidFill>
                <a:latin typeface="Quicksand" pitchFamily="2" charset="0"/>
              </a:rPr>
              <a:t>Google</a:t>
            </a:r>
            <a:r>
              <a:rPr lang="en-US" b="1" dirty="0">
                <a:latin typeface="Quicksand" pitchFamily="2" charset="0"/>
              </a:rPr>
              <a:t> </a:t>
            </a:r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Forms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A5B915E-5931-46B4-A4A6-E991E7099049}"/>
              </a:ext>
            </a:extLst>
          </p:cNvPr>
          <p:cNvSpPr txBox="1">
            <a:spLocks/>
          </p:cNvSpPr>
          <p:nvPr/>
        </p:nvSpPr>
        <p:spPr>
          <a:xfrm>
            <a:off x="238607" y="6419272"/>
            <a:ext cx="2319867" cy="3076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Quicksand" pitchFamily="2" charset="0"/>
              </a:rPr>
              <a:t>Image Source: Google Forms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9B3ACF-8155-4D3E-9C63-3D4D6698D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8130" y="2087418"/>
            <a:ext cx="4783870" cy="477058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32B97-421A-4F54-AA10-54C95AFE2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464" y="1406267"/>
            <a:ext cx="6885991" cy="4452719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Cloud-based survey software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Allows real time editing, responses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Sharable, embeddable in web pages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Rich features, response summaries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>
                <a:latin typeface="Quicksand" pitchFamily="2" charset="0"/>
              </a:rPr>
              <a:t>Frontend </a:t>
            </a:r>
            <a:r>
              <a:rPr lang="en-US" sz="2400" dirty="0">
                <a:latin typeface="Quicksand" pitchFamily="2" charset="0"/>
              </a:rPr>
              <a:t>input for Google Sheets</a:t>
            </a:r>
          </a:p>
        </p:txBody>
      </p:sp>
    </p:spTree>
    <p:extLst>
      <p:ext uri="{BB962C8B-B14F-4D97-AF65-F5344CB8AC3E}">
        <p14:creationId xmlns:p14="http://schemas.microsoft.com/office/powerpoint/2010/main" val="2360120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DB4437"/>
                </a:solidFill>
                <a:latin typeface="Quicksand" pitchFamily="2" charset="0"/>
              </a:rPr>
              <a:t>Google</a:t>
            </a:r>
            <a:r>
              <a:rPr lang="en-US" b="1" dirty="0">
                <a:latin typeface="Quicksand" pitchFamily="2" charset="0"/>
              </a:rPr>
              <a:t> </a:t>
            </a:r>
            <a:r>
              <a:rPr lang="en-US" b="1" dirty="0">
                <a:solidFill>
                  <a:srgbClr val="F4A000"/>
                </a:solidFill>
                <a:latin typeface="Quicksand" pitchFamily="2" charset="0"/>
              </a:rPr>
              <a:t>Data</a:t>
            </a:r>
            <a:r>
              <a:rPr lang="en-US" b="1" dirty="0">
                <a:latin typeface="Quicksand" pitchFamily="2" charset="0"/>
              </a:rPr>
              <a:t> </a:t>
            </a:r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32B97-421A-4F54-AA10-54C95AFE2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7809" y="1690688"/>
            <a:ext cx="6885991" cy="4452719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Cloud-based, real time dashboarding tool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Multiple data sources; transforms, filters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Easy-to-build, interactive visualizations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latin typeface="Quicksand" pitchFamily="2" charset="0"/>
              </a:rPr>
              <a:t>Excellent for reporting or exploring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>
                <a:latin typeface="Quicksand" pitchFamily="2" charset="0"/>
              </a:rPr>
              <a:t>Interfaces </a:t>
            </a:r>
            <a:r>
              <a:rPr lang="en-US" sz="2400" dirty="0">
                <a:latin typeface="Quicksand" pitchFamily="2" charset="0"/>
              </a:rPr>
              <a:t>with Google Sheets, etc.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55B814-8C6B-4CC9-B2C8-D05713E13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58940"/>
            <a:ext cx="3579784" cy="493393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5B6DFD0-D6DF-4212-B123-B2097A6F6292}"/>
              </a:ext>
            </a:extLst>
          </p:cNvPr>
          <p:cNvSpPr txBox="1">
            <a:spLocks/>
          </p:cNvSpPr>
          <p:nvPr/>
        </p:nvSpPr>
        <p:spPr>
          <a:xfrm>
            <a:off x="5661437" y="6414445"/>
            <a:ext cx="6347350" cy="3076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Quicksand" pitchFamily="2" charset="0"/>
              </a:rPr>
              <a:t>Image Source: CASA Performance Man. Dashboard (Crawford, 2020)</a:t>
            </a:r>
          </a:p>
        </p:txBody>
      </p:sp>
    </p:spTree>
    <p:extLst>
      <p:ext uri="{BB962C8B-B14F-4D97-AF65-F5344CB8AC3E}">
        <p14:creationId xmlns:p14="http://schemas.microsoft.com/office/powerpoint/2010/main" val="2863641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Big</a:t>
            </a:r>
            <a:r>
              <a:rPr lang="en-US" b="1" dirty="0">
                <a:solidFill>
                  <a:srgbClr val="DB4437"/>
                </a:solidFill>
                <a:latin typeface="Quicksand" pitchFamily="2" charset="0"/>
              </a:rPr>
              <a:t> Picture: </a:t>
            </a:r>
            <a:r>
              <a:rPr lang="en-US" b="1" dirty="0">
                <a:solidFill>
                  <a:srgbClr val="F4A000"/>
                </a:solidFill>
                <a:latin typeface="Quicksand" pitchFamily="2" charset="0"/>
              </a:rPr>
              <a:t>Interfacing</a:t>
            </a:r>
            <a:r>
              <a:rPr lang="en-US" b="1" dirty="0">
                <a:solidFill>
                  <a:srgbClr val="DB4437"/>
                </a:solidFill>
                <a:latin typeface="Quicksand" pitchFamily="2" charset="0"/>
              </a:rPr>
              <a:t> </a:t>
            </a:r>
            <a:r>
              <a:rPr lang="en-US" b="1" dirty="0">
                <a:solidFill>
                  <a:srgbClr val="0F9D58"/>
                </a:solidFill>
                <a:latin typeface="Quicksand" pitchFamily="2" charset="0"/>
              </a:rPr>
              <a:t>Apps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6C049976-9D88-4984-939F-D69366FEC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103" y="2302933"/>
            <a:ext cx="2242734" cy="3087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6FFBC1DE-3AAF-4B97-924C-4943A8998F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481" y="2302933"/>
            <a:ext cx="4754224" cy="440920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BAC4ACC-5B26-4BB6-B28D-7B120E14F1DA}"/>
              </a:ext>
            </a:extLst>
          </p:cNvPr>
          <p:cNvSpPr/>
          <p:nvPr/>
        </p:nvSpPr>
        <p:spPr>
          <a:xfrm>
            <a:off x="3420837" y="5779911"/>
            <a:ext cx="5328052" cy="9422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5B6DFD0-D6DF-4212-B123-B2097A6F6292}"/>
              </a:ext>
            </a:extLst>
          </p:cNvPr>
          <p:cNvSpPr txBox="1">
            <a:spLocks/>
          </p:cNvSpPr>
          <p:nvPr/>
        </p:nvSpPr>
        <p:spPr>
          <a:xfrm>
            <a:off x="5661437" y="6414445"/>
            <a:ext cx="6347350" cy="3076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Quicksand" pitchFamily="2" charset="0"/>
              </a:rPr>
              <a:t>Image Source: Google</a:t>
            </a:r>
          </a:p>
        </p:txBody>
      </p:sp>
      <p:pic>
        <p:nvPicPr>
          <p:cNvPr id="3082" name="Picture 10" descr="Digimind Marketplace | Google Data Studio">
            <a:extLst>
              <a:ext uri="{FF2B5EF4-FFF2-40B4-BE49-F238E27FC236}">
                <a16:creationId xmlns:a16="http://schemas.microsoft.com/office/drawing/2014/main" id="{12F3EFB6-4232-4DBC-BC0F-118767857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1979" y="1498422"/>
            <a:ext cx="4721290" cy="4721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146B61B8-F5E9-42BC-B5E2-91BE8DE4E8F4}"/>
              </a:ext>
            </a:extLst>
          </p:cNvPr>
          <p:cNvSpPr/>
          <p:nvPr/>
        </p:nvSpPr>
        <p:spPr>
          <a:xfrm>
            <a:off x="3748518" y="3629608"/>
            <a:ext cx="653143" cy="578498"/>
          </a:xfrm>
          <a:prstGeom prst="rightArrow">
            <a:avLst/>
          </a:prstGeom>
          <a:solidFill>
            <a:srgbClr val="DB4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solidFill>
                <a:srgbClr val="DB4437"/>
              </a:solidFill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91F39A76-60EA-4A0B-AE10-46951B35D637}"/>
              </a:ext>
            </a:extLst>
          </p:cNvPr>
          <p:cNvSpPr/>
          <p:nvPr/>
        </p:nvSpPr>
        <p:spPr>
          <a:xfrm>
            <a:off x="7311979" y="3629608"/>
            <a:ext cx="653143" cy="578498"/>
          </a:xfrm>
          <a:prstGeom prst="rightArrow">
            <a:avLst/>
          </a:prstGeom>
          <a:solidFill>
            <a:srgbClr val="DB4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solidFill>
                <a:srgbClr val="DB4437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911677-2A0D-4D06-B01A-2EE63C8AE06C}"/>
              </a:ext>
            </a:extLst>
          </p:cNvPr>
          <p:cNvSpPr txBox="1"/>
          <p:nvPr/>
        </p:nvSpPr>
        <p:spPr>
          <a:xfrm>
            <a:off x="1178103" y="5701004"/>
            <a:ext cx="21529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Forms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55E6F9-ED04-482D-83D3-7085503AF61C}"/>
              </a:ext>
            </a:extLst>
          </p:cNvPr>
          <p:cNvSpPr txBox="1"/>
          <p:nvPr/>
        </p:nvSpPr>
        <p:spPr>
          <a:xfrm>
            <a:off x="4796130" y="5671238"/>
            <a:ext cx="21529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Sheets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872BC6-BA28-4965-886F-DA4CAE60FC2D}"/>
              </a:ext>
            </a:extLst>
          </p:cNvPr>
          <p:cNvSpPr txBox="1"/>
          <p:nvPr/>
        </p:nvSpPr>
        <p:spPr>
          <a:xfrm>
            <a:off x="8873491" y="5670750"/>
            <a:ext cx="21529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Data Studio</a:t>
            </a:r>
          </a:p>
        </p:txBody>
      </p:sp>
    </p:spTree>
    <p:extLst>
      <p:ext uri="{BB962C8B-B14F-4D97-AF65-F5344CB8AC3E}">
        <p14:creationId xmlns:p14="http://schemas.microsoft.com/office/powerpoint/2010/main" val="1980985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Example: </a:t>
            </a:r>
            <a:r>
              <a:rPr lang="en-US" b="1" dirty="0">
                <a:solidFill>
                  <a:srgbClr val="DB4437"/>
                </a:solidFill>
                <a:latin typeface="Quicksand" pitchFamily="2" charset="0"/>
              </a:rPr>
              <a:t>Performance </a:t>
            </a:r>
            <a:r>
              <a:rPr lang="en-US" b="1" dirty="0">
                <a:solidFill>
                  <a:srgbClr val="F4A000"/>
                </a:solidFill>
                <a:latin typeface="Quicksand" pitchFamily="2" charset="0"/>
              </a:rPr>
              <a:t>Dashboard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5B6DFD0-D6DF-4212-B123-B2097A6F6292}"/>
              </a:ext>
            </a:extLst>
          </p:cNvPr>
          <p:cNvSpPr txBox="1">
            <a:spLocks/>
          </p:cNvSpPr>
          <p:nvPr/>
        </p:nvSpPr>
        <p:spPr>
          <a:xfrm>
            <a:off x="5661437" y="6414445"/>
            <a:ext cx="6347350" cy="3076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Quicksand" pitchFamily="2" charset="0"/>
              </a:rPr>
              <a:t>Image Source: Crawford (2020)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5ABD47-AA1A-43C6-B39D-8EFD44A70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152" y="1611348"/>
            <a:ext cx="4377612" cy="2201172"/>
          </a:xfrm>
          <a:prstGeom prst="rect">
            <a:avLst/>
          </a:prstGeom>
          <a:effectLst>
            <a:softEdge rad="1524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62552C5-FB97-4FF8-8BE8-16344E90E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152" y="4015138"/>
            <a:ext cx="4381279" cy="2013129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8F80E2-BC61-41A8-8CF7-FC4CB970D4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3201" y="3934012"/>
            <a:ext cx="5563821" cy="2175379"/>
          </a:xfrm>
          <a:prstGeom prst="rect">
            <a:avLst/>
          </a:prstGeom>
        </p:spPr>
      </p:pic>
      <p:sp>
        <p:nvSpPr>
          <p:cNvPr id="6" name="Arrow: Curved Right 5">
            <a:extLst>
              <a:ext uri="{FF2B5EF4-FFF2-40B4-BE49-F238E27FC236}">
                <a16:creationId xmlns:a16="http://schemas.microsoft.com/office/drawing/2014/main" id="{4580039A-AB19-4613-BAC7-CCDA36C692CF}"/>
              </a:ext>
            </a:extLst>
          </p:cNvPr>
          <p:cNvSpPr/>
          <p:nvPr/>
        </p:nvSpPr>
        <p:spPr>
          <a:xfrm>
            <a:off x="233265" y="2948473"/>
            <a:ext cx="772887" cy="2013129"/>
          </a:xfrm>
          <a:prstGeom prst="curvedRightArrow">
            <a:avLst/>
          </a:prstGeom>
          <a:solidFill>
            <a:srgbClr val="DB4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Arrow: Curved Up 6">
            <a:extLst>
              <a:ext uri="{FF2B5EF4-FFF2-40B4-BE49-F238E27FC236}">
                <a16:creationId xmlns:a16="http://schemas.microsoft.com/office/drawing/2014/main" id="{D3AA2507-FA86-4EA9-BABB-3195299E313D}"/>
              </a:ext>
            </a:extLst>
          </p:cNvPr>
          <p:cNvSpPr/>
          <p:nvPr/>
        </p:nvSpPr>
        <p:spPr>
          <a:xfrm>
            <a:off x="3834882" y="5949688"/>
            <a:ext cx="3284375" cy="624460"/>
          </a:xfrm>
          <a:prstGeom prst="curvedUpArrow">
            <a:avLst/>
          </a:prstGeom>
          <a:solidFill>
            <a:srgbClr val="DB4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4FE134D-F209-484B-9CF7-6A60DF22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8878" y="1850599"/>
            <a:ext cx="4704551" cy="1722669"/>
          </a:xfrm>
        </p:spPr>
        <p:txBody>
          <a:bodyPr anchor="ctr">
            <a:normAutofit fontScale="62500" lnSpcReduction="20000"/>
          </a:bodyPr>
          <a:lstStyle/>
          <a:p>
            <a:pPr marL="457200" indent="-457200">
              <a:lnSpc>
                <a:spcPct val="150000"/>
              </a:lnSpc>
              <a:spcAft>
                <a:spcPts val="1200"/>
              </a:spcAft>
              <a:buFont typeface="+mj-lt"/>
              <a:buAutoNum type="alphaUcPeriod"/>
            </a:pPr>
            <a:r>
              <a:rPr lang="en-US" sz="2400" dirty="0">
                <a:latin typeface="Quicksand" pitchFamily="2" charset="0"/>
              </a:rPr>
              <a:t>Activity entered in Google Sheets (frontend)</a:t>
            </a:r>
          </a:p>
          <a:p>
            <a:pPr marL="457200" indent="-457200">
              <a:lnSpc>
                <a:spcPct val="150000"/>
              </a:lnSpc>
              <a:spcAft>
                <a:spcPts val="1200"/>
              </a:spcAft>
              <a:buFont typeface="+mj-lt"/>
              <a:buAutoNum type="alphaUcPeriod"/>
            </a:pPr>
            <a:r>
              <a:rPr lang="en-US" sz="2400" dirty="0">
                <a:latin typeface="Quicksand" pitchFamily="2" charset="0"/>
              </a:rPr>
              <a:t>Data are transformed as needed (backend)</a:t>
            </a:r>
          </a:p>
          <a:p>
            <a:pPr marL="457200" indent="-457200">
              <a:lnSpc>
                <a:spcPct val="150000"/>
              </a:lnSpc>
              <a:spcAft>
                <a:spcPts val="1200"/>
              </a:spcAft>
              <a:buFont typeface="+mj-lt"/>
              <a:buAutoNum type="alphaUcPeriod"/>
            </a:pPr>
            <a:r>
              <a:rPr lang="en-US" sz="2400" dirty="0">
                <a:latin typeface="Quicksand" pitchFamily="2" charset="0"/>
              </a:rPr>
              <a:t>Processed data informs Data Studio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0F4D40-255A-49C5-8AFF-519C6373149E}"/>
              </a:ext>
            </a:extLst>
          </p:cNvPr>
          <p:cNvSpPr txBox="1"/>
          <p:nvPr/>
        </p:nvSpPr>
        <p:spPr>
          <a:xfrm>
            <a:off x="680994" y="1539708"/>
            <a:ext cx="375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Quicksand" pitchFamily="2" charset="0"/>
              </a:rPr>
              <a:t>A.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4ED0B2-4934-4A0E-87B5-F5E1793EA2D8}"/>
              </a:ext>
            </a:extLst>
          </p:cNvPr>
          <p:cNvSpPr txBox="1"/>
          <p:nvPr/>
        </p:nvSpPr>
        <p:spPr>
          <a:xfrm>
            <a:off x="680994" y="5767638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Quicksand" pitchFamily="2" charset="0"/>
              </a:rPr>
              <a:t>B.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FBCDA4-9603-41CF-B395-368F8A2F8BB9}"/>
              </a:ext>
            </a:extLst>
          </p:cNvPr>
          <p:cNvSpPr txBox="1"/>
          <p:nvPr/>
        </p:nvSpPr>
        <p:spPr>
          <a:xfrm>
            <a:off x="5779911" y="5728568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Quicksand" pitchFamily="2" charset="0"/>
              </a:rPr>
              <a:t>C.</a:t>
            </a:r>
          </a:p>
        </p:txBody>
      </p:sp>
    </p:spTree>
    <p:extLst>
      <p:ext uri="{BB962C8B-B14F-4D97-AF65-F5344CB8AC3E}">
        <p14:creationId xmlns:p14="http://schemas.microsoft.com/office/powerpoint/2010/main" val="2598031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7968-4651-40FE-BE76-2731F613F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4285F4"/>
                </a:solidFill>
                <a:latin typeface="Quicksand" pitchFamily="2" charset="0"/>
              </a:rPr>
              <a:t>Not </a:t>
            </a:r>
            <a:r>
              <a:rPr lang="en-US" b="1" dirty="0">
                <a:solidFill>
                  <a:srgbClr val="DB4437"/>
                </a:solidFill>
                <a:latin typeface="Quicksand" pitchFamily="2" charset="0"/>
              </a:rPr>
              <a:t>bad.</a:t>
            </a:r>
            <a:endParaRPr lang="en-US" b="1" dirty="0">
              <a:solidFill>
                <a:srgbClr val="F4A000"/>
              </a:solidFill>
              <a:latin typeface="Quicksan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735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382</Words>
  <Application>Microsoft Office PowerPoint</Application>
  <PresentationFormat>Widescreen</PresentationFormat>
  <Paragraphs>87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 Light</vt:lpstr>
      <vt:lpstr>Arial</vt:lpstr>
      <vt:lpstr>Calibri</vt:lpstr>
      <vt:lpstr>Quicksand</vt:lpstr>
      <vt:lpstr>Office Theme</vt:lpstr>
      <vt:lpstr>Picture This II Democratizing Data with Google Data Studio </vt:lpstr>
      <vt:lpstr>Contents</vt:lpstr>
      <vt:lpstr>Google’s Office Suite</vt:lpstr>
      <vt:lpstr>Google Sheets</vt:lpstr>
      <vt:lpstr>Google Forms</vt:lpstr>
      <vt:lpstr>Google Data Studio</vt:lpstr>
      <vt:lpstr>Big Picture: Interfacing Apps</vt:lpstr>
      <vt:lpstr>Example: Performance Dashboard</vt:lpstr>
      <vt:lpstr>Not bad.</vt:lpstr>
      <vt:lpstr>Demo time.</vt:lpstr>
      <vt:lpstr>Fun?</vt:lpstr>
      <vt:lpstr>Questions?</vt:lpstr>
      <vt:lpstr>Picture This II Democratizing Data with Google Data Studio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Democratizing Data Multi-App Integration Google Data Studio </dc:title>
  <dc:creator>Jamison River Crawford</dc:creator>
  <cp:lastModifiedBy>Jamison River Crawford</cp:lastModifiedBy>
  <cp:revision>64</cp:revision>
  <dcterms:created xsi:type="dcterms:W3CDTF">2020-06-29T22:38:14Z</dcterms:created>
  <dcterms:modified xsi:type="dcterms:W3CDTF">2020-06-30T04:51:44Z</dcterms:modified>
</cp:coreProperties>
</file>

<file path=docProps/thumbnail.jpeg>
</file>